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9" r:id="rId4"/>
    <p:sldId id="281" r:id="rId5"/>
    <p:sldId id="282" r:id="rId6"/>
    <p:sldId id="283" r:id="rId7"/>
    <p:sldId id="277" r:id="rId8"/>
    <p:sldId id="284" r:id="rId9"/>
    <p:sldId id="285" r:id="rId10"/>
    <p:sldId id="286" r:id="rId1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86B"/>
    <a:srgbClr val="FEE92E"/>
    <a:srgbClr val="C3D124"/>
    <a:srgbClr val="F8C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2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08.02.2017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72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08.02.2017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847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08.02.2017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7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08.02.2017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741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08.02.2017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963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08.02.2017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05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08.02.2017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230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08.02.2017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817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08.02.2017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77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08.02.2017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92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08.02.2017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224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6CA8E-2275-49AD-B73F-0FCB3CF3902D}" type="datetimeFigureOut">
              <a:rPr lang="nb-NO" smtClean="0"/>
              <a:t>08.02.2017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556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4824536" cy="3744415"/>
          </a:xfrm>
        </p:spPr>
        <p:txBody>
          <a:bodyPr>
            <a:normAutofit/>
          </a:bodyPr>
          <a:lstStyle/>
          <a:p>
            <a:pPr algn="l"/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Kapittel 19</a:t>
            </a:r>
            <a:r>
              <a:rPr lang="nb-NO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/>
            </a:r>
            <a:br>
              <a:rPr lang="nb-NO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</a:br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Verdiskaping, vekst og velferd</a:t>
            </a:r>
            <a:endParaRPr lang="nb-NO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hitney-Bold" panose="02000803040000020004" pitchFamily="2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22076"/>
            <a:ext cx="3691624" cy="4608512"/>
          </a:xfrm>
          <a:prstGeom prst="rect">
            <a:avLst/>
          </a:prstGeom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564240"/>
            <a:ext cx="2592288" cy="2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14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17008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Den nordiske modellen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42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17008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Verdiskaping på kort og lang sikt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0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260648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Produkttilbudet på kort sikt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30002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19.1 </a:t>
            </a:r>
            <a:r>
              <a:rPr lang="nb-NO" dirty="0"/>
              <a:t>En kortsiktig makro-tilbudsfunksjon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26" y="1071338"/>
            <a:ext cx="7486148" cy="502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14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260648"/>
            <a:ext cx="8352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Likevekt i produktmarkedet på kort sikt og virkningene av økt etterspørsel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30002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19.2 </a:t>
            </a:r>
            <a:r>
              <a:rPr lang="nb-NO" dirty="0"/>
              <a:t>Likevekt i produktmarkedet på kort sikt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41580"/>
            <a:ext cx="7488832" cy="486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59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260648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Økonomisk vekst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16530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19.3 </a:t>
            </a:r>
            <a:r>
              <a:rPr lang="nb-NO" dirty="0"/>
              <a:t>Endringer i den kortsiktige tilbuds-funksjonen pga. økt produksjonskapasitet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25" y="1268760"/>
            <a:ext cx="824175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13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260648"/>
            <a:ext cx="8352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Eksempel på dekomponering av den økonomiske veksten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5877272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Tabell </a:t>
            </a:r>
            <a:r>
              <a:rPr lang="nb-NO" b="1" dirty="0"/>
              <a:t>19.1 </a:t>
            </a:r>
            <a:r>
              <a:rPr lang="nb-NO" dirty="0" smtClean="0"/>
              <a:t>Betydningen </a:t>
            </a:r>
            <a:r>
              <a:rPr lang="nb-NO" dirty="0"/>
              <a:t>av arbeidskraft, realkapital og «andre faktorer» for den </a:t>
            </a:r>
            <a:r>
              <a:rPr lang="nb-NO" dirty="0" smtClean="0"/>
              <a:t>økonomiske </a:t>
            </a:r>
            <a:r>
              <a:rPr lang="nb-NO" dirty="0"/>
              <a:t>veksten i Norge i perioden 1949–1990 (prosentvis fordeling på de ulike vekstbidrag i parentes)*	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99550"/>
            <a:ext cx="8496944" cy="30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92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7544" y="620688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Hva er «andre faktorer»?</a:t>
            </a:r>
            <a:endParaRPr lang="nb-NO" sz="3200" dirty="0">
              <a:solidFill>
                <a:srgbClr val="6A986B"/>
              </a:solidFill>
            </a:endParaRPr>
          </a:p>
          <a:p>
            <a:r>
              <a:rPr lang="nb-NO" sz="3200" dirty="0"/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Nye naturressurser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Teknologiske endringer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Ny kunnskap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Bedre samfunnsorganisasjon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Overflyttingsgevinster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969358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7544" y="620688"/>
            <a:ext cx="820891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Svakheter ved BNP som velferdsmål</a:t>
            </a:r>
            <a:endParaRPr lang="nb-NO" sz="3200" dirty="0">
              <a:solidFill>
                <a:srgbClr val="6A986B"/>
              </a:solidFill>
            </a:endParaRPr>
          </a:p>
          <a:p>
            <a:r>
              <a:rPr lang="nb-NO" sz="2400" dirty="0"/>
              <a:t> 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b="1" dirty="0"/>
              <a:t>Kapitalslitasje er ikke trukket fra</a:t>
            </a:r>
            <a:endParaRPr lang="nb-NO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b="1" dirty="0" smtClean="0"/>
              <a:t>Bare </a:t>
            </a:r>
            <a:r>
              <a:rPr lang="nb-NO" sz="2000" b="1" dirty="0"/>
              <a:t>konsum </a:t>
            </a:r>
            <a:r>
              <a:rPr lang="nb-NO" sz="2000" b="1"/>
              <a:t>har </a:t>
            </a:r>
            <a:r>
              <a:rPr lang="nb-NO" sz="2000" b="1" smtClean="0"/>
              <a:t>direkte betydning på kort sikt</a:t>
            </a:r>
            <a:endParaRPr lang="nb-NO" sz="2000" dirty="0" smtClean="0"/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b="1" dirty="0" smtClean="0"/>
              <a:t>Registrerer </a:t>
            </a:r>
            <a:r>
              <a:rPr lang="nb-NO" sz="2000" b="1" dirty="0"/>
              <a:t>bare verdiskaping i bedrifter og offentlig </a:t>
            </a:r>
            <a:r>
              <a:rPr lang="nb-NO" sz="2000" b="1" dirty="0" smtClean="0"/>
              <a:t>forvaltning</a:t>
            </a:r>
            <a:endParaRPr lang="nb-NO" sz="2000" dirty="0" smtClean="0"/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b="1" dirty="0" smtClean="0"/>
              <a:t>En </a:t>
            </a:r>
            <a:r>
              <a:rPr lang="nb-NO" sz="2000" b="1" dirty="0"/>
              <a:t>god del tjenesteproduksjon er egentlig </a:t>
            </a:r>
            <a:r>
              <a:rPr lang="nb-NO" sz="2000" b="1" dirty="0" smtClean="0"/>
              <a:t>produktinnsats</a:t>
            </a:r>
            <a:endParaRPr lang="nb-NO" sz="2000" dirty="0" smtClean="0"/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b="1" dirty="0" smtClean="0"/>
              <a:t>Økt </a:t>
            </a:r>
            <a:r>
              <a:rPr lang="nb-NO" sz="2000" b="1" dirty="0"/>
              <a:t>produksjon ved økt arbeidstid innebærer ikke nødvendigvis økt </a:t>
            </a:r>
            <a:r>
              <a:rPr lang="nb-NO" sz="2000" b="1" dirty="0" smtClean="0"/>
              <a:t>velferd</a:t>
            </a:r>
            <a:endParaRPr lang="nb-NO" sz="2000" dirty="0" smtClean="0"/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b="1" dirty="0" smtClean="0"/>
              <a:t>En </a:t>
            </a:r>
            <a:r>
              <a:rPr lang="nb-NO" sz="2000" b="1" dirty="0"/>
              <a:t>del produksjon innebærer </a:t>
            </a:r>
            <a:r>
              <a:rPr lang="nb-NO" sz="2000" b="1" dirty="0" smtClean="0"/>
              <a:t>miljøbelastning</a:t>
            </a:r>
            <a:endParaRPr lang="nb-NO" sz="2000" dirty="0" smtClean="0"/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b="1" dirty="0" smtClean="0"/>
              <a:t>Uttapping </a:t>
            </a:r>
            <a:r>
              <a:rPr lang="nb-NO" sz="2000" b="1" dirty="0"/>
              <a:t>av ikke-fornybare ressurser er ikke egentlig </a:t>
            </a:r>
            <a:r>
              <a:rPr lang="nb-NO" sz="2000" b="1" dirty="0" smtClean="0"/>
              <a:t>verdiskaping</a:t>
            </a:r>
            <a:endParaRPr lang="nb-NO" sz="2000" dirty="0" smtClean="0"/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b="1" dirty="0" smtClean="0"/>
              <a:t>Svart </a:t>
            </a:r>
            <a:r>
              <a:rPr lang="nb-NO" sz="2000" b="1" dirty="0"/>
              <a:t>arbeid regnes ikke </a:t>
            </a:r>
            <a:r>
              <a:rPr lang="nb-NO" sz="2000" b="1" dirty="0" smtClean="0"/>
              <a:t>med</a:t>
            </a:r>
            <a:endParaRPr lang="nb-NO" sz="2000" dirty="0" smtClean="0"/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b="1" dirty="0" smtClean="0"/>
              <a:t>Vanskelig </a:t>
            </a:r>
            <a:r>
              <a:rPr lang="nb-NO" sz="2000" b="1" dirty="0"/>
              <a:t>å ta hensyn til økt tjenesteproduksjon som skyldes ny teknologi og økt </a:t>
            </a:r>
            <a:r>
              <a:rPr lang="nb-NO" sz="2000" b="1" dirty="0" smtClean="0"/>
              <a:t>kapitalinnsats</a:t>
            </a:r>
            <a:endParaRPr lang="nb-NO" sz="2000" dirty="0" smtClean="0"/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b="1" dirty="0" smtClean="0"/>
              <a:t>Problem </a:t>
            </a:r>
            <a:r>
              <a:rPr lang="nb-NO" sz="2000" b="1" dirty="0"/>
              <a:t>med å ta hensyn til </a:t>
            </a:r>
            <a:r>
              <a:rPr lang="nb-NO" sz="2000" b="1" dirty="0" smtClean="0"/>
              <a:t>kvalitetsforbedringer</a:t>
            </a:r>
            <a:endParaRPr lang="nb-NO" sz="2000" dirty="0" smtClean="0"/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 b="1" dirty="0" smtClean="0"/>
              <a:t>Måletekniske </a:t>
            </a:r>
            <a:r>
              <a:rPr lang="nb-NO" sz="2000" b="1" dirty="0"/>
              <a:t>problemer knyttet til endringer i næringsstrukturen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596453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17008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Er vekst nødvendig for økt velferd?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434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3134</TotalTime>
  <Words>108</Words>
  <Application>Microsoft Office PowerPoint</Application>
  <PresentationFormat>Skjermfremvisning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1" baseType="lpstr">
      <vt:lpstr>Office-tema</vt:lpstr>
      <vt:lpstr>Kapittel 19 Verdiskaping, vekst og velferd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Kapittel 1 Hva er samfunnsøkonomi</dc:title>
  <dc:creator>Ove Olsen</dc:creator>
  <cp:lastModifiedBy>Ove Olsen</cp:lastModifiedBy>
  <cp:revision>65</cp:revision>
  <dcterms:created xsi:type="dcterms:W3CDTF">2017-01-21T06:57:52Z</dcterms:created>
  <dcterms:modified xsi:type="dcterms:W3CDTF">2017-02-08T07:46:38Z</dcterms:modified>
</cp:coreProperties>
</file>